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9" r:id="rId4"/>
    <p:sldId id="274" r:id="rId5"/>
    <p:sldId id="268" r:id="rId6"/>
    <p:sldId id="288" r:id="rId7"/>
    <p:sldId id="301" r:id="rId8"/>
    <p:sldId id="281" r:id="rId9"/>
    <p:sldId id="291" r:id="rId10"/>
    <p:sldId id="279" r:id="rId11"/>
    <p:sldId id="283" r:id="rId12"/>
    <p:sldId id="284" r:id="rId13"/>
    <p:sldId id="285" r:id="rId14"/>
    <p:sldId id="263" r:id="rId15"/>
    <p:sldId id="290" r:id="rId16"/>
    <p:sldId id="302" r:id="rId17"/>
    <p:sldId id="303" r:id="rId18"/>
    <p:sldId id="304" r:id="rId19"/>
    <p:sldId id="286" r:id="rId20"/>
    <p:sldId id="294" r:id="rId21"/>
    <p:sldId id="295" r:id="rId22"/>
    <p:sldId id="296" r:id="rId23"/>
    <p:sldId id="271" r:id="rId24"/>
    <p:sldId id="287" r:id="rId25"/>
    <p:sldId id="297" r:id="rId26"/>
    <p:sldId id="298" r:id="rId27"/>
    <p:sldId id="293" r:id="rId28"/>
    <p:sldId id="299" r:id="rId29"/>
    <p:sldId id="300" r:id="rId30"/>
    <p:sldId id="292" r:id="rId31"/>
    <p:sldId id="267" r:id="rId32"/>
    <p:sldId id="280" r:id="rId33"/>
    <p:sldId id="275" r:id="rId34"/>
    <p:sldId id="259" r:id="rId35"/>
    <p:sldId id="269" r:id="rId36"/>
    <p:sldId id="270" r:id="rId37"/>
    <p:sldId id="272" r:id="rId38"/>
    <p:sldId id="2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749ED1"/>
    <a:srgbClr val="F9FCFE"/>
    <a:srgbClr val="FFFFFF"/>
    <a:srgbClr val="F2F0F0"/>
    <a:srgbClr val="FFD579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1"/>
    <p:restoredTop sz="94674"/>
  </p:normalViewPr>
  <p:slideViewPr>
    <p:cSldViewPr snapToGrid="0" snapToObjects="1">
      <p:cViewPr>
        <p:scale>
          <a:sx n="132" d="100"/>
          <a:sy n="132" d="100"/>
        </p:scale>
        <p:origin x="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6.06204.pdf" TargetMode="External"/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603.08695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500925" y="3939497"/>
            <a:ext cx="9913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 regular interval of points, boxes are proposed with 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9141271-77C0-2743-B091-7D379D8A4DEA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C47964-3408-2B44-8B6B-E7427763F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E3402C-3169-9C4B-9722-C74F9205EF81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D79D27-68A8-6B46-BA8D-10960E94F37E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E10682-E6A5-5C45-B8ED-6F3931B49DDD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C36440-8948-D746-9D39-54831847BBBF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26048BB-87B1-A947-9D1C-09A2CDAEF871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9212B5-55E5-A54F-ABD3-379964B2B6C2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DD9995-9F39-3F44-B9AC-15FDF476D2D4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741388" y="289341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889715"/>
            <a:ext cx="7555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Regions evaluated for possible recognized objects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Scores are positive, neutral or negative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976893" y="4097244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>
            <a:cxnSpLocks/>
          </p:cNvCxnSpPr>
          <p:nvPr/>
        </p:nvCxnSpPr>
        <p:spPr>
          <a:xfrm flipV="1">
            <a:off x="8841818" y="3595786"/>
            <a:ext cx="316669" cy="46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0D41D3-CDC4-7441-86B5-B2884B689AD2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AB8117-003E-8042-8DAA-7673D1C7F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EFACF1-A0BD-9244-9305-B5535640D7F1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CAC4CE-EDE3-924C-99B0-E6CB6FF2A3E2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141A4-93E8-FE49-ABA9-4E09327AB45D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ACAB94-A951-1D45-B693-CFE8849534B3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21F98BA-D802-A945-AA2F-049F6F6538FE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A0D763-B86D-8945-B8B0-1D02D8CBEE16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524E73-7136-C740-A486-87F4931D296E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073210" y="3270138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129269" y="4500886"/>
            <a:ext cx="5673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selected region is further refined by ROI Align process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9FC730-42F9-EB43-A30C-B168563BF855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792F4D-A02B-C341-BC18-DBC86BE5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4BE0F2-128C-A248-8C09-EFB88A7EB516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E539B1-E063-B841-88C0-7E5F6AA07260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F7698C-89DF-F240-8D6F-24DC8E3A1DFD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21852B-CC1F-3C4A-BB16-1473C8057FE9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1B58773-FA73-3741-833F-E1162538EEFE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B56D67-3C14-BE41-9B96-38288B0A2588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E49524-8AD2-7044-84A2-256DAA2FF2A8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529645" y="2962926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3978821"/>
            <a:ext cx="6387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Top scoring regions sent to object detection branch (Faster R-CNN) and segmentation branch (Mask R-CNN).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3 network outputs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Segmentation processed in parallel to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EAE5D6-C2A1-1B4C-8421-1120B38A903D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D649D0-4B3E-9F4D-86DE-20664F7C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F6A726-D1D6-C44B-B4DA-3A3CC636457C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C15691-0006-974D-99AA-C49DB0E5C19C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E2118C-9F29-1A49-999A-0591C3282BEF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BFC9F-DD44-6044-B4EB-F37B6807D446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855455B-BDD8-2A4D-B439-347C050C3AA9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B25E6A-80F0-8843-A2EA-4879090E6604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23CF23-F635-AC45-AF82-2E51386B9677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45k images and 300k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5089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Matterport Mask RCNN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1152395" y="1511033"/>
            <a:ext cx="9683138" cy="1319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Mask-RCNN Matterport implementation </a:t>
            </a:r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https://github.com/matterport/Mask_RCNN</a:t>
            </a:r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pPr marL="285750" indent="-1619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Dataset structure in which to import the Kaggle data</a:t>
            </a:r>
          </a:p>
          <a:p>
            <a:pPr marL="285750" indent="-1619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class used for image handling and training in Keras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91F9D2-729A-CC49-A489-4C8EDA44D40C}"/>
              </a:ext>
            </a:extLst>
          </p:cNvPr>
          <p:cNvSpPr/>
          <p:nvPr/>
        </p:nvSpPr>
        <p:spPr>
          <a:xfrm>
            <a:off x="1152395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Kaggle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F3FC0-D3C4-114C-A3F9-34C3653CF106}"/>
              </a:ext>
            </a:extLst>
          </p:cNvPr>
          <p:cNvSpPr/>
          <p:nvPr/>
        </p:nvSpPr>
        <p:spPr>
          <a:xfrm>
            <a:off x="1378385" y="3509147"/>
            <a:ext cx="2279216" cy="51356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D7862-A9C4-D643-9340-E46009991438}"/>
              </a:ext>
            </a:extLst>
          </p:cNvPr>
          <p:cNvSpPr/>
          <p:nvPr/>
        </p:nvSpPr>
        <p:spPr>
          <a:xfrm>
            <a:off x="1378385" y="4197508"/>
            <a:ext cx="2279216" cy="5135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80B3A-8BBC-924E-A59B-CE7621396DB3}"/>
              </a:ext>
            </a:extLst>
          </p:cNvPr>
          <p:cNvSpPr/>
          <p:nvPr/>
        </p:nvSpPr>
        <p:spPr>
          <a:xfrm>
            <a:off x="1378385" y="4885869"/>
            <a:ext cx="2279216" cy="513567"/>
          </a:xfrm>
          <a:prstGeom prst="rect">
            <a:avLst/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 CSV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7A7ED-16C0-9B42-BA08-CFF8374E4199}"/>
              </a:ext>
            </a:extLst>
          </p:cNvPr>
          <p:cNvSpPr/>
          <p:nvPr/>
        </p:nvSpPr>
        <p:spPr>
          <a:xfrm>
            <a:off x="4565737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Matterport Mask-RCNN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D5B8B-0E1D-774F-85DD-AA25FE23DCD5}"/>
              </a:ext>
            </a:extLst>
          </p:cNvPr>
          <p:cNvSpPr/>
          <p:nvPr/>
        </p:nvSpPr>
        <p:spPr>
          <a:xfrm>
            <a:off x="4854356" y="4074862"/>
            <a:ext cx="2279216" cy="513567"/>
          </a:xfrm>
          <a:prstGeom prst="rect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F147CA-BB79-E848-A6CD-59429B91F91D}"/>
              </a:ext>
            </a:extLst>
          </p:cNvPr>
          <p:cNvCxnSpPr/>
          <p:nvPr/>
        </p:nvCxnSpPr>
        <p:spPr>
          <a:xfrm>
            <a:off x="3880198" y="3755262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A90887-5CD0-FB46-A2F9-EFE49F49DAD4}"/>
              </a:ext>
            </a:extLst>
          </p:cNvPr>
          <p:cNvCxnSpPr>
            <a:cxnSpLocks/>
          </p:cNvCxnSpPr>
          <p:nvPr/>
        </p:nvCxnSpPr>
        <p:spPr>
          <a:xfrm flipV="1">
            <a:off x="3880198" y="4419356"/>
            <a:ext cx="814192" cy="507197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D30D68-D3FB-6D48-9028-2B6F2DA98F6D}"/>
              </a:ext>
            </a:extLst>
          </p:cNvPr>
          <p:cNvCxnSpPr>
            <a:cxnSpLocks/>
          </p:cNvCxnSpPr>
          <p:nvPr/>
        </p:nvCxnSpPr>
        <p:spPr>
          <a:xfrm flipV="1">
            <a:off x="3932652" y="4335520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72A6C58-1D80-CD44-AA28-A73CEC51D443}"/>
              </a:ext>
            </a:extLst>
          </p:cNvPr>
          <p:cNvSpPr/>
          <p:nvPr/>
        </p:nvSpPr>
        <p:spPr>
          <a:xfrm>
            <a:off x="7979078" y="3047327"/>
            <a:ext cx="2856455" cy="245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Keras/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9C0DE1-463F-F442-A357-482CD693FE49}"/>
              </a:ext>
            </a:extLst>
          </p:cNvPr>
          <p:cNvSpPr/>
          <p:nvPr/>
        </p:nvSpPr>
        <p:spPr>
          <a:xfrm>
            <a:off x="8267697" y="4060185"/>
            <a:ext cx="2279216" cy="51356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13DFC-7103-4C46-901E-93FFD2BBFB04}"/>
              </a:ext>
            </a:extLst>
          </p:cNvPr>
          <p:cNvCxnSpPr>
            <a:cxnSpLocks/>
          </p:cNvCxnSpPr>
          <p:nvPr/>
        </p:nvCxnSpPr>
        <p:spPr>
          <a:xfrm flipV="1">
            <a:off x="7329942" y="4331645"/>
            <a:ext cx="761738" cy="10775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4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4350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Kaggle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49779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571742" y="549397"/>
            <a:ext cx="7420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Matterport / Mask R-CNN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368479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7394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Keras</a:t>
            </a:r>
            <a:r>
              <a:rPr lang="en-US" sz="2800" b="1" dirty="0">
                <a:solidFill>
                  <a:schemeClr val="bg2"/>
                </a:solidFill>
              </a:rPr>
              <a:t>/</a:t>
            </a:r>
            <a:r>
              <a:rPr lang="en-US" sz="2800" b="1" dirty="0" err="1">
                <a:solidFill>
                  <a:schemeClr val="bg2"/>
                </a:solidFill>
              </a:rPr>
              <a:t>Tensorflow</a:t>
            </a:r>
            <a:r>
              <a:rPr lang="en-US" sz="2800" b="1" dirty="0">
                <a:solidFill>
                  <a:schemeClr val="bg2"/>
                </a:solidFill>
              </a:rPr>
              <a:t> – Training and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handling</a:t>
            </a:r>
          </a:p>
        </p:txBody>
      </p:sp>
    </p:spTree>
    <p:extLst>
      <p:ext uri="{BB962C8B-B14F-4D97-AF65-F5344CB8AC3E}">
        <p14:creationId xmlns:p14="http://schemas.microsoft.com/office/powerpoint/2010/main" val="3100673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B879-C305-5A40-8DF0-3E38B575F16F}"/>
              </a:ext>
            </a:extLst>
          </p:cNvPr>
          <p:cNvSpPr txBox="1"/>
          <p:nvPr/>
        </p:nvSpPr>
        <p:spPr>
          <a:xfrm>
            <a:off x="685960" y="991152"/>
            <a:ext cx="978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Inference is in range of 5-10 seconds per image.   Too slow for real-time segmentation.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9644-A135-824D-BAA6-01B2C321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0" y="1360484"/>
            <a:ext cx="4633025" cy="4990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2F71D-B052-634D-8752-3F752A79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85" y="1360484"/>
            <a:ext cx="4633025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CE46B-0D3E-2540-8886-EAE33EEB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29542"/>
            <a:ext cx="6639171" cy="5072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B6316-876F-5246-B1F6-CB2102EE2E41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63233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0FEA3-F137-064D-B557-4A3CD16D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7" y="1138136"/>
            <a:ext cx="6752586" cy="511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7587574" y="1138135"/>
            <a:ext cx="3867140" cy="51162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397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Experimentation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3952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RPN loss is low because we started with a pre-trained network.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3C3B6-C76B-6A44-A59C-1D7E732E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6" y="1375319"/>
            <a:ext cx="3350929" cy="2390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08909-877F-B346-8017-C0C38AF0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6" y="3998291"/>
            <a:ext cx="3350929" cy="239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C5DB11-0AB2-2248-9477-25B9DEC71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846" y="3957761"/>
            <a:ext cx="3350929" cy="239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6E5327-95AA-354A-A5F0-8B7D3B95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46" y="1375318"/>
            <a:ext cx="3350929" cy="2390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EB2C-5439-E043-A9E9-82833BEECB2D}"/>
              </a:ext>
            </a:extLst>
          </p:cNvPr>
          <p:cNvSpPr txBox="1"/>
          <p:nvPr/>
        </p:nvSpPr>
        <p:spPr>
          <a:xfrm>
            <a:off x="3932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loss converges at around 20 epochs.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7CFBE-7056-BC44-8C32-1586C50983B6}"/>
              </a:ext>
            </a:extLst>
          </p:cNvPr>
          <p:cNvSpPr txBox="1"/>
          <p:nvPr/>
        </p:nvSpPr>
        <p:spPr>
          <a:xfrm>
            <a:off x="6238059" y="1375318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Loss converges in-line with ROI convergence.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“pixel-wise binary cross entropy”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3235C-69BE-F247-8AAC-07C90721A797}"/>
              </a:ext>
            </a:extLst>
          </p:cNvPr>
          <p:cNvSpPr txBox="1"/>
          <p:nvPr/>
        </p:nvSpPr>
        <p:spPr>
          <a:xfrm>
            <a:off x="6218603" y="3998290"/>
            <a:ext cx="1976556" cy="23901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Classification boxes also converge in line with other network outputs.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“MSE”</a:t>
            </a:r>
          </a:p>
        </p:txBody>
      </p:sp>
    </p:spTree>
    <p:extLst>
      <p:ext uri="{BB962C8B-B14F-4D97-AF65-F5344CB8AC3E}">
        <p14:creationId xmlns:p14="http://schemas.microsoft.com/office/powerpoint/2010/main" val="13310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process so that training doesn’t converge so quickly: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use of augmentation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impact of using other backbone networks (ResNet101, 152, VGG, etc.)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0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440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50132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Mask R-CNN is an ‘add-on’ to a classification model (Faster R-CNN), it is very likely we will see a bottom up segmentation architecture that addresses speed and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training can be time consuming.  Even with sufficient resources, training times are measured in days.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Published inference times are 5fps, but our experience was more like 5 seconds per frame.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Understanding how to efficiently format data and code for resource utilization are valuable skills.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may have gotten lucky by choosing a solid implementation of Mask R-CNN.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YOLACT has promise but implementation is complex.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Attempts to build and train our own network were only partially successful even after days of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6176810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76D7EC6-B6B2-BF43-B306-D76A662B0B9F}"/>
              </a:ext>
            </a:extLst>
          </p:cNvPr>
          <p:cNvSpPr/>
          <p:nvPr/>
        </p:nvSpPr>
        <p:spPr>
          <a:xfrm>
            <a:off x="7147908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396E083-36C0-8544-8656-54043D0ACD8F}"/>
              </a:ext>
            </a:extLst>
          </p:cNvPr>
          <p:cNvSpPr/>
          <p:nvPr/>
        </p:nvSpPr>
        <p:spPr>
          <a:xfrm>
            <a:off x="6912339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8F851-A847-8C48-9FCA-DBF4E6FFAE19}"/>
              </a:ext>
            </a:extLst>
          </p:cNvPr>
          <p:cNvSpPr/>
          <p:nvPr/>
        </p:nvSpPr>
        <p:spPr>
          <a:xfrm>
            <a:off x="6689917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9B2C7DC-0D62-A245-9550-F6C58459EAB1}"/>
              </a:ext>
            </a:extLst>
          </p:cNvPr>
          <p:cNvSpPr/>
          <p:nvPr/>
        </p:nvSpPr>
        <p:spPr>
          <a:xfrm rot="20067578" flipH="1">
            <a:off x="9664227" y="4546207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BAE1DA0-01C5-4F45-B4B6-BAD0E4F8731F}"/>
              </a:ext>
            </a:extLst>
          </p:cNvPr>
          <p:cNvSpPr/>
          <p:nvPr/>
        </p:nvSpPr>
        <p:spPr>
          <a:xfrm rot="1532422">
            <a:off x="7215226" y="4546208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56594B6-42B0-F045-B8CB-4F3D26DAC74C}"/>
              </a:ext>
            </a:extLst>
          </p:cNvPr>
          <p:cNvSpPr/>
          <p:nvPr/>
        </p:nvSpPr>
        <p:spPr>
          <a:xfrm>
            <a:off x="6432602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7F681B5-18FA-C943-A7BC-E4A2F5289B0C}"/>
              </a:ext>
            </a:extLst>
          </p:cNvPr>
          <p:cNvSpPr/>
          <p:nvPr/>
        </p:nvSpPr>
        <p:spPr>
          <a:xfrm>
            <a:off x="7969067" y="4359980"/>
            <a:ext cx="1707915" cy="381106"/>
          </a:xfrm>
          <a:prstGeom prst="cube">
            <a:avLst>
              <a:gd name="adj" fmla="val 4386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BC5D7FF-2929-6743-B89F-20C9CC2DFA3B}"/>
              </a:ext>
            </a:extLst>
          </p:cNvPr>
          <p:cNvSpPr/>
          <p:nvPr/>
        </p:nvSpPr>
        <p:spPr>
          <a:xfrm>
            <a:off x="9919940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BA14D56-73A7-F447-B1E5-237F58687EA6}"/>
              </a:ext>
            </a:extLst>
          </p:cNvPr>
          <p:cNvSpPr/>
          <p:nvPr/>
        </p:nvSpPr>
        <p:spPr>
          <a:xfrm>
            <a:off x="9684371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F8A917-CF08-D840-BAB9-1A85B8019EF0}"/>
              </a:ext>
            </a:extLst>
          </p:cNvPr>
          <p:cNvSpPr/>
          <p:nvPr/>
        </p:nvSpPr>
        <p:spPr>
          <a:xfrm>
            <a:off x="9461949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B40C87C4-B992-A44D-8831-74E1FDDCA4A5}"/>
              </a:ext>
            </a:extLst>
          </p:cNvPr>
          <p:cNvSpPr/>
          <p:nvPr/>
        </p:nvSpPr>
        <p:spPr>
          <a:xfrm>
            <a:off x="9204634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3FE2F-34C2-8544-AA05-5382620F65B6}"/>
              </a:ext>
            </a:extLst>
          </p:cNvPr>
          <p:cNvSpPr txBox="1"/>
          <p:nvPr/>
        </p:nvSpPr>
        <p:spPr>
          <a:xfrm>
            <a:off x="8127608" y="437563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763A12-8134-EF4A-8A5D-6C0B560CE16E}"/>
              </a:ext>
            </a:extLst>
          </p:cNvPr>
          <p:cNvSpPr/>
          <p:nvPr/>
        </p:nvSpPr>
        <p:spPr>
          <a:xfrm>
            <a:off x="545179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D9A01FC-99CE-6745-88FB-40038DF4584D}"/>
              </a:ext>
            </a:extLst>
          </p:cNvPr>
          <p:cNvSpPr/>
          <p:nvPr/>
        </p:nvSpPr>
        <p:spPr>
          <a:xfrm>
            <a:off x="2900680" y="3333539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120AC9-8C2A-4F4F-91D6-32F07BF67579}"/>
              </a:ext>
            </a:extLst>
          </p:cNvPr>
          <p:cNvSpPr/>
          <p:nvPr/>
        </p:nvSpPr>
        <p:spPr>
          <a:xfrm>
            <a:off x="2665111" y="2728725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734110B-436F-6745-B38A-A11E3F3AECDC}"/>
              </a:ext>
            </a:extLst>
          </p:cNvPr>
          <p:cNvSpPr/>
          <p:nvPr/>
        </p:nvSpPr>
        <p:spPr>
          <a:xfrm>
            <a:off x="2442689" y="2443682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A87B13F-7E25-FF4F-9C77-91EA8D1A5556}"/>
              </a:ext>
            </a:extLst>
          </p:cNvPr>
          <p:cNvSpPr/>
          <p:nvPr/>
        </p:nvSpPr>
        <p:spPr>
          <a:xfrm>
            <a:off x="2185374" y="2000342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F675A2-9C1E-1945-BBBE-B3AD55F86762}"/>
              </a:ext>
            </a:extLst>
          </p:cNvPr>
          <p:cNvCxnSpPr/>
          <p:nvPr/>
        </p:nvCxnSpPr>
        <p:spPr>
          <a:xfrm>
            <a:off x="4683211" y="1951644"/>
            <a:ext cx="0" cy="2494355"/>
          </a:xfrm>
          <a:prstGeom prst="straightConnector1">
            <a:avLst/>
          </a:prstGeom>
          <a:ln w="3492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FD813B-650A-5749-A944-25E8E90002FC}"/>
              </a:ext>
            </a:extLst>
          </p:cNvPr>
          <p:cNvCxnSpPr/>
          <p:nvPr/>
        </p:nvCxnSpPr>
        <p:spPr>
          <a:xfrm>
            <a:off x="1964723" y="1951644"/>
            <a:ext cx="0" cy="2494355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7C3106-F88E-2F4B-A794-ECC079906F6D}"/>
              </a:ext>
            </a:extLst>
          </p:cNvPr>
          <p:cNvSpPr txBox="1"/>
          <p:nvPr/>
        </p:nvSpPr>
        <p:spPr>
          <a:xfrm>
            <a:off x="4836022" y="195164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10E95C-D03C-274B-A944-B5CA574E3A8B}"/>
              </a:ext>
            </a:extLst>
          </p:cNvPr>
          <p:cNvSpPr txBox="1"/>
          <p:nvPr/>
        </p:nvSpPr>
        <p:spPr>
          <a:xfrm>
            <a:off x="910467" y="3949305"/>
            <a:ext cx="11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Semantic Meaning</a:t>
            </a:r>
          </a:p>
        </p:txBody>
      </p:sp>
    </p:spTree>
    <p:extLst>
      <p:ext uri="{BB962C8B-B14F-4D97-AF65-F5344CB8AC3E}">
        <p14:creationId xmlns:p14="http://schemas.microsoft.com/office/powerpoint/2010/main" val="30400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3643675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6ADA6-3DCC-2E4A-AC44-F0A42D54C030}"/>
              </a:ext>
            </a:extLst>
          </p:cNvPr>
          <p:cNvGrpSpPr/>
          <p:nvPr/>
        </p:nvGrpSpPr>
        <p:grpSpPr>
          <a:xfrm>
            <a:off x="3899467" y="1865625"/>
            <a:ext cx="4988711" cy="2879339"/>
            <a:chOff x="3899467" y="1865625"/>
            <a:chExt cx="4988711" cy="2879339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76D7EC6-B6B2-BF43-B306-D76A662B0B9F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5396E083-36C0-8544-8656-54043D0ACD8F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D38F851-A847-8C48-9FCA-DBF4E6FFAE19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9B2C7DC-0D62-A245-9550-F6C58459EAB1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BAE1DA0-01C5-4F45-B4B6-BAD0E4F8731F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F56594B6-42B0-F045-B8CB-4F3D26DAC74C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7F681B5-18FA-C943-A7BC-E4A2F5289B0C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0BC5D7FF-2929-6743-B89F-20C9CC2DFA3B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7BA14D56-73A7-F447-B1E5-237F58687EA6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BF8A917-CF08-D840-BAB9-1A85B8019EF0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B40C87C4-B992-A44D-8831-74E1FDDCA4A5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E3FE2F-34C2-8544-AA05-5382620F65B6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D16032E-33D5-0C48-B8A5-9E968F9D3E2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4ED4D2-18D8-D243-B746-DB67161BD4EA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6BAE4E2-343D-5044-AA9F-F7B6D9E7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4045270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33352"/>
              </p:ext>
            </p:extLst>
          </p:nvPr>
        </p:nvGraphicFramePr>
        <p:xfrm>
          <a:off x="601888" y="1401771"/>
          <a:ext cx="10546277" cy="4443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DeepMask</a:t>
                      </a:r>
                      <a:endParaRPr lang="en-US" dirty="0"/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segmentation architecture (9/2015)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244624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SharpMask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Refinement of </a:t>
                      </a:r>
                      <a:r>
                        <a:rPr lang="en-US" dirty="0" err="1"/>
                        <a:t>DeepMask</a:t>
                      </a:r>
                      <a:r>
                        <a:rPr lang="en-US" dirty="0"/>
                        <a:t> (7/2016)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805030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43933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001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Instance Segmentation-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85656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12572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12572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12572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12572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12572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12635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FFB97D-1E43-C542-AD96-7AAE4B6E7B24}"/>
              </a:ext>
            </a:extLst>
          </p:cNvPr>
          <p:cNvSpPr txBox="1"/>
          <p:nvPr/>
        </p:nvSpPr>
        <p:spPr>
          <a:xfrm>
            <a:off x="1312938" y="5614840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err="1">
                <a:solidFill>
                  <a:schemeClr val="bg1"/>
                </a:solidFill>
              </a:rPr>
              <a:t>DeepMask</a:t>
            </a:r>
            <a:endParaRPr lang="en-US" sz="1400" b="1" dirty="0">
              <a:solidFill>
                <a:schemeClr val="bg1"/>
              </a:solidFill>
            </a:endParaRPr>
          </a:p>
          <a:p>
            <a:pPr algn="r"/>
            <a:r>
              <a:rPr lang="en-US" sz="1050" dirty="0">
                <a:solidFill>
                  <a:schemeClr val="bg1"/>
                </a:solidFill>
                <a:hlinkClick r:id="rId8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8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8"/>
              </a:rPr>
              <a:t>/pdf/1506.06204.pdf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81615-3052-104C-B25B-B8AE703C47DE}"/>
              </a:ext>
            </a:extLst>
          </p:cNvPr>
          <p:cNvSpPr txBox="1"/>
          <p:nvPr/>
        </p:nvSpPr>
        <p:spPr>
          <a:xfrm>
            <a:off x="5122444" y="5614839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SharpMask</a:t>
            </a:r>
            <a:r>
              <a:rPr lang="en-US" sz="1400" b="1" dirty="0">
                <a:solidFill>
                  <a:schemeClr val="bg1"/>
                </a:solidFill>
              </a:rPr>
              <a:t> (.8FPS)</a:t>
            </a:r>
          </a:p>
          <a:p>
            <a:r>
              <a:rPr lang="en-US" sz="1050" dirty="0">
                <a:solidFill>
                  <a:schemeClr val="bg1"/>
                </a:solidFill>
                <a:hlinkClick r:id="rId9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9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9"/>
              </a:rPr>
              <a:t>/pdf/1603.08695.pdf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D8F9F-59E7-424C-95C1-9BA64C0DF2BA}"/>
              </a:ext>
            </a:extLst>
          </p:cNvPr>
          <p:cNvCxnSpPr>
            <a:cxnSpLocks/>
          </p:cNvCxnSpPr>
          <p:nvPr/>
        </p:nvCxnSpPr>
        <p:spPr>
          <a:xfrm flipV="1">
            <a:off x="3821206" y="5512244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AE65C7-84F7-3C4D-8966-4D912E8396A9}"/>
              </a:ext>
            </a:extLst>
          </p:cNvPr>
          <p:cNvCxnSpPr>
            <a:cxnSpLocks/>
          </p:cNvCxnSpPr>
          <p:nvPr/>
        </p:nvCxnSpPr>
        <p:spPr>
          <a:xfrm flipV="1">
            <a:off x="5142681" y="5499263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197587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589115" y="5197587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4071F-C979-1B48-B45C-0B504B83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490060"/>
            <a:ext cx="10731500" cy="37084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229E47-462C-7442-B3E3-B11FF983D87C}"/>
              </a:ext>
            </a:extLst>
          </p:cNvPr>
          <p:cNvSpPr txBox="1"/>
          <p:nvPr/>
        </p:nvSpPr>
        <p:spPr>
          <a:xfrm>
            <a:off x="790832" y="15857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32944-1D72-7C4B-8AD9-C3FB30A44EE8}"/>
              </a:ext>
            </a:extLst>
          </p:cNvPr>
          <p:cNvSpPr txBox="1"/>
          <p:nvPr/>
        </p:nvSpPr>
        <p:spPr>
          <a:xfrm>
            <a:off x="9651575" y="4935442"/>
            <a:ext cx="1413849" cy="276999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FF4AE-CFCD-4245-97A3-0DA339C0E081}"/>
              </a:ext>
            </a:extLst>
          </p:cNvPr>
          <p:cNvSpPr txBox="1"/>
          <p:nvPr/>
        </p:nvSpPr>
        <p:spPr>
          <a:xfrm>
            <a:off x="9468610" y="2223100"/>
            <a:ext cx="18229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25000"/>
                  </a:schemeClr>
                </a:solidFill>
              </a:rPr>
              <a:t>Object Detection Branch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260BE8-D954-1245-B23A-EA1A541E4BF6}"/>
              </a:ext>
            </a:extLst>
          </p:cNvPr>
          <p:cNvSpPr txBox="1"/>
          <p:nvPr/>
        </p:nvSpPr>
        <p:spPr>
          <a:xfrm>
            <a:off x="9611734" y="3730081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25000"/>
                  </a:schemeClr>
                </a:solidFill>
              </a:rPr>
              <a:t>Segmentation Branch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75730B-2CDA-704E-84A7-65B7734104C2}"/>
              </a:ext>
            </a:extLst>
          </p:cNvPr>
          <p:cNvSpPr/>
          <p:nvPr/>
        </p:nvSpPr>
        <p:spPr>
          <a:xfrm>
            <a:off x="9413501" y="2477016"/>
            <a:ext cx="1839951" cy="1209968"/>
          </a:xfrm>
          <a:prstGeom prst="rect">
            <a:avLst/>
          </a:prstGeom>
          <a:noFill/>
          <a:ln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1CA1C7-24FA-4C4F-AE70-62419792504D}"/>
              </a:ext>
            </a:extLst>
          </p:cNvPr>
          <p:cNvSpPr/>
          <p:nvPr/>
        </p:nvSpPr>
        <p:spPr>
          <a:xfrm>
            <a:off x="7969718" y="2242686"/>
            <a:ext cx="3378467" cy="2954956"/>
          </a:xfrm>
          <a:custGeom>
            <a:avLst/>
            <a:gdLst>
              <a:gd name="connsiteX0" fmla="*/ 3359217 w 3378467"/>
              <a:gd name="connsiteY0" fmla="*/ 2945331 h 2954956"/>
              <a:gd name="connsiteX1" fmla="*/ 0 w 3378467"/>
              <a:gd name="connsiteY1" fmla="*/ 2945331 h 2954956"/>
              <a:gd name="connsiteX2" fmla="*/ 0 w 3378467"/>
              <a:gd name="connsiteY2" fmla="*/ 0 h 2954956"/>
              <a:gd name="connsiteX3" fmla="*/ 1395663 w 3378467"/>
              <a:gd name="connsiteY3" fmla="*/ 0 h 2954956"/>
              <a:gd name="connsiteX4" fmla="*/ 1395663 w 3378467"/>
              <a:gd name="connsiteY4" fmla="*/ 1530417 h 2954956"/>
              <a:gd name="connsiteX5" fmla="*/ 1607419 w 3378467"/>
              <a:gd name="connsiteY5" fmla="*/ 1530417 h 2954956"/>
              <a:gd name="connsiteX6" fmla="*/ 3378467 w 3378467"/>
              <a:gd name="connsiteY6" fmla="*/ 1530417 h 2954956"/>
              <a:gd name="connsiteX7" fmla="*/ 3378467 w 3378467"/>
              <a:gd name="connsiteY7" fmla="*/ 2954956 h 295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8467" h="2954956">
                <a:moveTo>
                  <a:pt x="3359217" y="2945331"/>
                </a:moveTo>
                <a:lnTo>
                  <a:pt x="0" y="2945331"/>
                </a:lnTo>
                <a:lnTo>
                  <a:pt x="0" y="0"/>
                </a:lnTo>
                <a:lnTo>
                  <a:pt x="1395663" y="0"/>
                </a:lnTo>
                <a:lnTo>
                  <a:pt x="1395663" y="1530417"/>
                </a:lnTo>
                <a:lnTo>
                  <a:pt x="1607419" y="1530417"/>
                </a:lnTo>
                <a:lnTo>
                  <a:pt x="3378467" y="1530417"/>
                </a:lnTo>
                <a:lnTo>
                  <a:pt x="3378467" y="2954956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1E03C4F-4405-D14E-9729-2226AF782270}"/>
              </a:ext>
            </a:extLst>
          </p:cNvPr>
          <p:cNvSpPr/>
          <p:nvPr/>
        </p:nvSpPr>
        <p:spPr>
          <a:xfrm>
            <a:off x="606392" y="1491916"/>
            <a:ext cx="10732168" cy="3705726"/>
          </a:xfrm>
          <a:custGeom>
            <a:avLst/>
            <a:gdLst>
              <a:gd name="connsiteX0" fmla="*/ 0 w 10732168"/>
              <a:gd name="connsiteY0" fmla="*/ 0 h 3705726"/>
              <a:gd name="connsiteX1" fmla="*/ 10732168 w 10732168"/>
              <a:gd name="connsiteY1" fmla="*/ 0 h 3705726"/>
              <a:gd name="connsiteX2" fmla="*/ 10732168 w 10732168"/>
              <a:gd name="connsiteY2" fmla="*/ 2261937 h 3705726"/>
              <a:gd name="connsiteX3" fmla="*/ 8807115 w 10732168"/>
              <a:gd name="connsiteY3" fmla="*/ 2261937 h 3705726"/>
              <a:gd name="connsiteX4" fmla="*/ 8807115 w 10732168"/>
              <a:gd name="connsiteY4" fmla="*/ 702644 h 3705726"/>
              <a:gd name="connsiteX5" fmla="*/ 7324825 w 10732168"/>
              <a:gd name="connsiteY5" fmla="*/ 702644 h 3705726"/>
              <a:gd name="connsiteX6" fmla="*/ 7324825 w 10732168"/>
              <a:gd name="connsiteY6" fmla="*/ 3705726 h 3705726"/>
              <a:gd name="connsiteX7" fmla="*/ 9625 w 10732168"/>
              <a:gd name="connsiteY7" fmla="*/ 3705726 h 3705726"/>
              <a:gd name="connsiteX8" fmla="*/ 0 w 10732168"/>
              <a:gd name="connsiteY8" fmla="*/ 0 h 370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32168" h="3705726">
                <a:moveTo>
                  <a:pt x="0" y="0"/>
                </a:moveTo>
                <a:lnTo>
                  <a:pt x="10732168" y="0"/>
                </a:lnTo>
                <a:lnTo>
                  <a:pt x="10732168" y="2261937"/>
                </a:lnTo>
                <a:lnTo>
                  <a:pt x="8807115" y="2261937"/>
                </a:lnTo>
                <a:lnTo>
                  <a:pt x="8807115" y="702644"/>
                </a:lnTo>
                <a:lnTo>
                  <a:pt x="7324825" y="702644"/>
                </a:lnTo>
                <a:lnTo>
                  <a:pt x="7324825" y="3705726"/>
                </a:lnTo>
                <a:lnTo>
                  <a:pt x="9625" y="3705726"/>
                </a:lnTo>
                <a:cubicBezTo>
                  <a:pt x="6417" y="2470484"/>
                  <a:pt x="3208" y="123524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0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80344"/>
            <a:ext cx="106955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Size reduction has 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Outputs from pyramid levels shared with decoding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6394960" y="3924496"/>
            <a:ext cx="2289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8789708" y="2340560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Network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DBF1F-E334-834B-9AAF-73E7853C1EFF}"/>
              </a:ext>
            </a:extLst>
          </p:cNvPr>
          <p:cNvGrpSpPr/>
          <p:nvPr/>
        </p:nvGrpSpPr>
        <p:grpSpPr>
          <a:xfrm>
            <a:off x="8805449" y="3023663"/>
            <a:ext cx="2930087" cy="1705068"/>
            <a:chOff x="6432602" y="1865625"/>
            <a:chExt cx="4988711" cy="2903017"/>
          </a:xfrm>
        </p:grpSpPr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B7736743-9AC1-3548-B13E-F1A44F524548}"/>
                </a:ext>
              </a:extLst>
            </p:cNvPr>
            <p:cNvSpPr/>
            <p:nvPr/>
          </p:nvSpPr>
          <p:spPr>
            <a:xfrm>
              <a:off x="7147908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05735C42-A553-1C44-9257-69BE80C1666E}"/>
                </a:ext>
              </a:extLst>
            </p:cNvPr>
            <p:cNvSpPr/>
            <p:nvPr/>
          </p:nvSpPr>
          <p:spPr>
            <a:xfrm>
              <a:off x="6912339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97811A5B-4A7D-464E-8D5B-5FC0E293F5B8}"/>
                </a:ext>
              </a:extLst>
            </p:cNvPr>
            <p:cNvSpPr/>
            <p:nvPr/>
          </p:nvSpPr>
          <p:spPr>
            <a:xfrm>
              <a:off x="6689917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844B2A-69A4-C145-9004-B664EFDC1010}"/>
                </a:ext>
              </a:extLst>
            </p:cNvPr>
            <p:cNvSpPr/>
            <p:nvPr/>
          </p:nvSpPr>
          <p:spPr>
            <a:xfrm rot="20067578" flipH="1">
              <a:off x="9664227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49B9FFE-1E3A-F645-8C87-61CDEB4BC066}"/>
                </a:ext>
              </a:extLst>
            </p:cNvPr>
            <p:cNvSpPr/>
            <p:nvPr/>
          </p:nvSpPr>
          <p:spPr>
            <a:xfrm rot="1532422">
              <a:off x="7215226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A14E99F-4AE0-9943-84B1-43C371F0FD91}"/>
                </a:ext>
              </a:extLst>
            </p:cNvPr>
            <p:cNvSpPr/>
            <p:nvPr/>
          </p:nvSpPr>
          <p:spPr>
            <a:xfrm>
              <a:off x="6432602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421029B-9AF3-9B4A-95CF-1D000AAE24E5}"/>
                </a:ext>
              </a:extLst>
            </p:cNvPr>
            <p:cNvSpPr/>
            <p:nvPr/>
          </p:nvSpPr>
          <p:spPr>
            <a:xfrm>
              <a:off x="7969067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9D11DF4E-E46C-4B44-AFB7-7DF24D638E47}"/>
                </a:ext>
              </a:extLst>
            </p:cNvPr>
            <p:cNvSpPr/>
            <p:nvPr/>
          </p:nvSpPr>
          <p:spPr>
            <a:xfrm>
              <a:off x="9919940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B78A84BF-BC01-BD49-BE72-4C7445E8C7C3}"/>
                </a:ext>
              </a:extLst>
            </p:cNvPr>
            <p:cNvSpPr/>
            <p:nvPr/>
          </p:nvSpPr>
          <p:spPr>
            <a:xfrm>
              <a:off x="9684371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E082A04-4086-4749-BE38-22DE5A7E595B}"/>
                </a:ext>
              </a:extLst>
            </p:cNvPr>
            <p:cNvSpPr/>
            <p:nvPr/>
          </p:nvSpPr>
          <p:spPr>
            <a:xfrm>
              <a:off x="9461949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68E905FC-B1AC-E04E-B589-D446D2039A19}"/>
                </a:ext>
              </a:extLst>
            </p:cNvPr>
            <p:cNvSpPr/>
            <p:nvPr/>
          </p:nvSpPr>
          <p:spPr>
            <a:xfrm>
              <a:off x="9204634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6F296A-86BF-F640-9F8B-DF1A656AAB28}"/>
                </a:ext>
              </a:extLst>
            </p:cNvPr>
            <p:cNvSpPr txBox="1"/>
            <p:nvPr/>
          </p:nvSpPr>
          <p:spPr>
            <a:xfrm>
              <a:off x="8127608" y="4375632"/>
              <a:ext cx="1250663" cy="39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Encoding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C88F47E-B568-D94D-ADAF-5EC221241B77}"/>
              </a:ext>
            </a:extLst>
          </p:cNvPr>
          <p:cNvGrpSpPr/>
          <p:nvPr/>
        </p:nvGrpSpPr>
        <p:grpSpPr>
          <a:xfrm>
            <a:off x="648841" y="971260"/>
            <a:ext cx="8192977" cy="2839970"/>
            <a:chOff x="601887" y="1488688"/>
            <a:chExt cx="10759718" cy="372969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CF06E48-07B5-7445-AED7-7D99A701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7620370-0581-5746-907A-F54822F66440}"/>
                </a:ext>
              </a:extLst>
            </p:cNvPr>
            <p:cNvSpPr txBox="1"/>
            <p:nvPr/>
          </p:nvSpPr>
          <p:spPr>
            <a:xfrm>
              <a:off x="790832" y="1585788"/>
              <a:ext cx="1747739" cy="404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C52527-4719-9F4E-844C-F111E9A147E9}"/>
                </a:ext>
              </a:extLst>
            </p:cNvPr>
            <p:cNvSpPr txBox="1"/>
            <p:nvPr/>
          </p:nvSpPr>
          <p:spPr>
            <a:xfrm>
              <a:off x="9651575" y="4935440"/>
              <a:ext cx="1442064" cy="28294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43E42A-8926-4F4B-8270-EF75E3729A71}"/>
                </a:ext>
              </a:extLst>
            </p:cNvPr>
            <p:cNvSpPr txBox="1"/>
            <p:nvPr/>
          </p:nvSpPr>
          <p:spPr>
            <a:xfrm>
              <a:off x="9468609" y="2223100"/>
              <a:ext cx="1892996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D896D78-F3F7-0441-8BD5-4560F91A06AC}"/>
                </a:ext>
              </a:extLst>
            </p:cNvPr>
            <p:cNvSpPr txBox="1"/>
            <p:nvPr/>
          </p:nvSpPr>
          <p:spPr>
            <a:xfrm>
              <a:off x="9611734" y="3730080"/>
              <a:ext cx="1667740" cy="28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2E62414-9E49-EE4E-9CBA-9E4DC2E513F1}"/>
                </a:ext>
              </a:extLst>
            </p:cNvPr>
            <p:cNvSpPr/>
            <p:nvPr/>
          </p:nvSpPr>
          <p:spPr>
            <a:xfrm>
              <a:off x="607741" y="1488688"/>
              <a:ext cx="10721898" cy="3702205"/>
            </a:xfrm>
            <a:custGeom>
              <a:avLst/>
              <a:gdLst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25830 w 10716322"/>
                <a:gd name="connsiteY3" fmla="*/ 2319453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16322"/>
                <a:gd name="connsiteY0" fmla="*/ 0 h 3702205"/>
                <a:gd name="connsiteX1" fmla="*/ 0 w 10716322"/>
                <a:gd name="connsiteY1" fmla="*/ 3702205 h 3702205"/>
                <a:gd name="connsiteX2" fmla="*/ 8725830 w 10716322"/>
                <a:gd name="connsiteY2" fmla="*/ 3702205 h 3702205"/>
                <a:gd name="connsiteX3" fmla="*/ 8731406 w 10716322"/>
                <a:gd name="connsiteY3" fmla="*/ 2235819 h 3702205"/>
                <a:gd name="connsiteX4" fmla="*/ 10716322 w 10716322"/>
                <a:gd name="connsiteY4" fmla="*/ 2319453 h 3702205"/>
                <a:gd name="connsiteX5" fmla="*/ 10716322 w 10716322"/>
                <a:gd name="connsiteY5" fmla="*/ 5575 h 3702205"/>
                <a:gd name="connsiteX6" fmla="*/ 10643839 w 10716322"/>
                <a:gd name="connsiteY6" fmla="*/ 5575 h 3702205"/>
                <a:gd name="connsiteX7" fmla="*/ 0 w 10716322"/>
                <a:gd name="connsiteY7" fmla="*/ 5575 h 3702205"/>
                <a:gd name="connsiteX8" fmla="*/ 0 w 10716322"/>
                <a:gd name="connsiteY8" fmla="*/ 117088 h 3702205"/>
                <a:gd name="connsiteX0" fmla="*/ 0 w 10721898"/>
                <a:gd name="connsiteY0" fmla="*/ 0 h 3702205"/>
                <a:gd name="connsiteX1" fmla="*/ 0 w 10721898"/>
                <a:gd name="connsiteY1" fmla="*/ 3702205 h 3702205"/>
                <a:gd name="connsiteX2" fmla="*/ 8725830 w 10721898"/>
                <a:gd name="connsiteY2" fmla="*/ 3702205 h 3702205"/>
                <a:gd name="connsiteX3" fmla="*/ 8731406 w 10721898"/>
                <a:gd name="connsiteY3" fmla="*/ 2235819 h 3702205"/>
                <a:gd name="connsiteX4" fmla="*/ 10721898 w 10721898"/>
                <a:gd name="connsiteY4" fmla="*/ 2246970 h 3702205"/>
                <a:gd name="connsiteX5" fmla="*/ 10716322 w 10721898"/>
                <a:gd name="connsiteY5" fmla="*/ 5575 h 3702205"/>
                <a:gd name="connsiteX6" fmla="*/ 10643839 w 10721898"/>
                <a:gd name="connsiteY6" fmla="*/ 5575 h 3702205"/>
                <a:gd name="connsiteX7" fmla="*/ 0 w 10721898"/>
                <a:gd name="connsiteY7" fmla="*/ 5575 h 3702205"/>
                <a:gd name="connsiteX8" fmla="*/ 0 w 10721898"/>
                <a:gd name="connsiteY8" fmla="*/ 117088 h 370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21898" h="3702205">
                  <a:moveTo>
                    <a:pt x="0" y="0"/>
                  </a:moveTo>
                  <a:lnTo>
                    <a:pt x="0" y="3702205"/>
                  </a:lnTo>
                  <a:lnTo>
                    <a:pt x="8725830" y="3702205"/>
                  </a:lnTo>
                  <a:cubicBezTo>
                    <a:pt x="8727689" y="3213410"/>
                    <a:pt x="8729547" y="2724614"/>
                    <a:pt x="8731406" y="2235819"/>
                  </a:cubicBezTo>
                  <a:lnTo>
                    <a:pt x="10721898" y="2246970"/>
                  </a:lnTo>
                  <a:cubicBezTo>
                    <a:pt x="10720039" y="1499838"/>
                    <a:pt x="10718181" y="752707"/>
                    <a:pt x="10716322" y="5575"/>
                  </a:cubicBezTo>
                  <a:lnTo>
                    <a:pt x="10643839" y="5575"/>
                  </a:lnTo>
                  <a:lnTo>
                    <a:pt x="0" y="5575"/>
                  </a:lnTo>
                  <a:lnTo>
                    <a:pt x="0" y="117088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A2BCA35-5A57-0D4D-A44E-38AC0D80F35D}"/>
                </a:ext>
              </a:extLst>
            </p:cNvPr>
            <p:cNvSpPr/>
            <p:nvPr/>
          </p:nvSpPr>
          <p:spPr>
            <a:xfrm>
              <a:off x="9372600" y="3757961"/>
              <a:ext cx="1955211" cy="14404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CE4476C-8C0F-2C47-9357-9FF419996DEF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H="1" flipV="1">
            <a:off x="1458120" y="3519814"/>
            <a:ext cx="12334" cy="66053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414565" y="3089156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2E816C-DC77-FB40-815C-9FEA55AB4AF3}"/>
              </a:ext>
            </a:extLst>
          </p:cNvPr>
          <p:cNvGrpSpPr/>
          <p:nvPr/>
        </p:nvGrpSpPr>
        <p:grpSpPr>
          <a:xfrm>
            <a:off x="4078198" y="3800622"/>
            <a:ext cx="4131920" cy="2384824"/>
            <a:chOff x="3899467" y="1865625"/>
            <a:chExt cx="4988711" cy="2879339"/>
          </a:xfrm>
        </p:grpSpPr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6A49DF4C-1134-D84A-9CB5-6EE708F74CA1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F0287172-3218-064C-B279-00A3078EEB69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61BA8B45-3962-F446-8E80-05C54F82DCE5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14DE963-079F-8040-BF1E-BD648E8BE83C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BD8EA1-7C64-7742-AD1E-CC23DE4399D6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4E493DCB-EDDE-F647-A8CD-E8AF823B3E30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888A9B79-461F-0844-B142-E65D610DA0DD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8C0A050D-E3F7-4A4B-928E-AADB7384B01C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BE896646-E38A-0945-B6D0-CDC5FAB20454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97D7742A-347D-E24C-B010-D7AE42B58F82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09DF815B-E88A-A148-8173-77868ED5265F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C7F567-12B4-AE46-BF4A-C28B3DF4C22D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102D9C-8F5D-9F4F-932E-BC8EBB5CDFCB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CFA685B-5350-9947-8918-E1429773DA54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15043F0-D5AC-9848-A842-13D3071670BA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6911</TotalTime>
  <Words>1550</Words>
  <Application>Microsoft Macintosh PowerPoint</Application>
  <PresentationFormat>Widescreen</PresentationFormat>
  <Paragraphs>346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 Unicode MS</vt:lpstr>
      <vt:lpstr>Arial</vt:lpstr>
      <vt:lpstr>Century Gothic</vt:lpstr>
      <vt:lpstr>NimbusRomNo9L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94</cp:revision>
  <dcterms:created xsi:type="dcterms:W3CDTF">2019-11-16T12:40:54Z</dcterms:created>
  <dcterms:modified xsi:type="dcterms:W3CDTF">2019-12-14T18:05:25Z</dcterms:modified>
</cp:coreProperties>
</file>